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88" r:id="rId3"/>
    <p:sldId id="257" r:id="rId4"/>
    <p:sldId id="258" r:id="rId5"/>
    <p:sldId id="259" r:id="rId6"/>
    <p:sldId id="260" r:id="rId7"/>
    <p:sldId id="284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5" r:id="rId27"/>
    <p:sldId id="286" r:id="rId28"/>
    <p:sldId id="28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92117-08C7-4AF9-A77C-F3A5C0BE54EA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760B7-64E1-498F-9849-719A57BAE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14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776BB-F4C6-4E26-8C27-D0DD34635E2D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316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776BB-F4C6-4E26-8C27-D0DD34635E2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112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://bibl.tikva.ru/base/B1688/img/B1688p260-1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kurt.kz/uploads/posts/2008-03/thumbs/1206553109_1204497014_11.jpg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hyperlink" Target="http://img-fotki.yandex.ru/get/14/arthur15.0/0_7e5d_8321a8e3_X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isualrian.ru/storage/PreviewWM/0906/40/090640.jpg" TargetMode="External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0" Type="http://schemas.openxmlformats.org/officeDocument/2006/relationships/hyperlink" Target="http://www.versii.com/photos/bank_1745_img_200x230_73374.jpg" TargetMode="External"/><Relationship Id="rId4" Type="http://schemas.openxmlformats.org/officeDocument/2006/relationships/hyperlink" Target="http://www.euroclimat.ru/WYSIWYG_image/vyhlop.jpg" TargetMode="External"/><Relationship Id="rId9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540544" y="1"/>
            <a:ext cx="8062912" cy="134076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АТМОСФЕРА И ЕЕ СОВРЕМЕННЫЕ ЭКОЛОГИЧЕСКИЕ ПРОБЛЕМЫ УСТОЙЧИВОСТИ</a:t>
            </a:r>
            <a:endParaRPr lang="ru-RU" sz="2800" b="1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Admin\Рабочий стол\планет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268760"/>
            <a:ext cx="8964488" cy="664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984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/>
          <a:lstStyle/>
          <a:p>
            <a:r>
              <a:rPr lang="ru-RU" dirty="0" smtClean="0"/>
              <a:t>Значение и строение </a:t>
            </a:r>
            <a:r>
              <a:rPr lang="ru-RU" dirty="0" err="1" smtClean="0"/>
              <a:t>атосферы</a:t>
            </a:r>
            <a:endParaRPr lang="ru-RU" dirty="0" smtClean="0"/>
          </a:p>
          <a:p>
            <a:r>
              <a:rPr lang="ru-RU" dirty="0" smtClean="0"/>
              <a:t>Источники загрязнения и загрязнители атмосферы</a:t>
            </a:r>
          </a:p>
          <a:p>
            <a:r>
              <a:rPr lang="ru-RU" dirty="0" smtClean="0"/>
              <a:t>Последствия загрязнения </a:t>
            </a:r>
            <a:r>
              <a:rPr lang="ru-RU" dirty="0" err="1" smtClean="0"/>
              <a:t>атомсферы</a:t>
            </a:r>
            <a:endParaRPr lang="ru-RU" smtClean="0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10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35848"/>
            <a:ext cx="8784976" cy="6122152"/>
          </a:xfrm>
        </p:spPr>
        <p:txBody>
          <a:bodyPr>
            <a:norm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5400" b="1" u="sng" dirty="0" smtClean="0">
                <a:latin typeface="Times New Roman"/>
                <a:ea typeface="Times New Roman"/>
              </a:rPr>
              <a:t>Атмосфера</a:t>
            </a:r>
            <a:r>
              <a:rPr lang="ru-RU" sz="5400" b="1" dirty="0" smtClean="0">
                <a:latin typeface="Times New Roman"/>
                <a:ea typeface="Times New Roman"/>
              </a:rPr>
              <a:t> -  </a:t>
            </a:r>
            <a:r>
              <a:rPr lang="ru-RU" sz="5400" dirty="0" smtClean="0">
                <a:latin typeface="Times New Roman"/>
                <a:ea typeface="Times New Roman"/>
              </a:rPr>
              <a:t> газообразная оболочка Земли, состоящая из смеси различных газов и имеющая слоистое строение</a:t>
            </a:r>
            <a:endParaRPr lang="ru-RU" sz="5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309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6122152"/>
          </a:xfrm>
        </p:spPr>
        <p:txBody>
          <a:bodyPr>
            <a:norm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4800" b="1" u="sng" dirty="0">
                <a:latin typeface="Times New Roman"/>
                <a:ea typeface="Times New Roman"/>
              </a:rPr>
              <a:t>Роль атмосферы</a:t>
            </a:r>
            <a:r>
              <a:rPr lang="ru-RU" sz="4800" u="sng" dirty="0">
                <a:latin typeface="Times New Roman"/>
                <a:ea typeface="Times New Roman"/>
              </a:rPr>
              <a:t> </a:t>
            </a:r>
            <a:r>
              <a:rPr lang="ru-RU" sz="4800" dirty="0">
                <a:latin typeface="Times New Roman"/>
                <a:ea typeface="Times New Roman"/>
              </a:rPr>
              <a:t>- регулирует тепловой режим и общие климатические условия, а также защищает </a:t>
            </a:r>
            <a:r>
              <a:rPr lang="ru-RU" sz="4800" dirty="0" smtClean="0">
                <a:latin typeface="Times New Roman"/>
                <a:ea typeface="Times New Roman"/>
              </a:rPr>
              <a:t>все живое на планете  </a:t>
            </a:r>
            <a:r>
              <a:rPr lang="ru-RU" sz="4800" dirty="0">
                <a:latin typeface="Times New Roman"/>
                <a:ea typeface="Times New Roman"/>
              </a:rPr>
              <a:t>от вредного космического излучения.</a:t>
            </a:r>
            <a:endParaRPr lang="ru-RU" sz="4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3074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4160"/>
          </a:xfrm>
        </p:spPr>
        <p:txBody>
          <a:bodyPr>
            <a:normAutofit/>
          </a:bodyPr>
          <a:lstStyle/>
          <a:p>
            <a:r>
              <a:rPr lang="ru-RU" sz="4400" b="1" u="sng" dirty="0">
                <a:latin typeface="Times New Roman"/>
                <a:ea typeface="Times New Roman"/>
              </a:rPr>
              <a:t>Основными газовыми компонентами</a:t>
            </a:r>
            <a:r>
              <a:rPr lang="ru-RU" sz="4400" u="sng" dirty="0">
                <a:latin typeface="Times New Roman"/>
                <a:ea typeface="Times New Roman"/>
              </a:rPr>
              <a:t> </a:t>
            </a:r>
            <a:r>
              <a:rPr lang="ru-RU" sz="4400" dirty="0">
                <a:latin typeface="Times New Roman"/>
                <a:ea typeface="Times New Roman"/>
              </a:rPr>
              <a:t>атмосферы являются азот (78%), кислород (21%), аргон (0,9%) и углекислый газ (0,03%). Газовый состав атмосферы меняется с высотой.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3828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4160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ct val="0"/>
              </a:spcBef>
              <a:buClr>
                <a:prstClr val="white"/>
              </a:buClr>
              <a:buNone/>
            </a:pPr>
            <a:r>
              <a:rPr lang="ru-RU" sz="48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4800" u="sng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Атмосферным </a:t>
            </a:r>
            <a:r>
              <a:rPr lang="ru-RU" sz="4800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воздухом </a:t>
            </a:r>
            <a:r>
              <a:rPr lang="ru-RU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дышат  все аэробные организмы.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buClr>
                <a:prstClr val="white"/>
              </a:buClr>
              <a:buFontTx/>
              <a:buChar char="-"/>
            </a:pPr>
            <a:r>
              <a:rPr lang="ru-RU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пищи человек может прожить несколько недель;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buClr>
                <a:prstClr val="white"/>
              </a:buClr>
              <a:buFontTx/>
              <a:buChar char="-"/>
            </a:pPr>
            <a:r>
              <a:rPr lang="ru-RU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воды – несколько суток;</a:t>
            </a:r>
          </a:p>
          <a:p>
            <a:pPr lvl="0">
              <a:lnSpc>
                <a:spcPct val="80000"/>
              </a:lnSpc>
              <a:spcBef>
                <a:spcPct val="0"/>
              </a:spcBef>
              <a:buClr>
                <a:prstClr val="white"/>
              </a:buClr>
              <a:buFontTx/>
              <a:buChar char="-"/>
            </a:pPr>
            <a:r>
              <a:rPr lang="ru-RU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Смерть от удушья наступает через 4-5 минут.</a:t>
            </a:r>
          </a:p>
        </p:txBody>
      </p:sp>
    </p:spTree>
    <p:extLst>
      <p:ext uri="{BB962C8B-B14F-4D97-AF65-F5344CB8AC3E}">
        <p14:creationId xmlns:p14="http://schemas.microsoft.com/office/powerpoint/2010/main" val="264336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8136"/>
          </a:xfrm>
        </p:spPr>
        <p:txBody>
          <a:bodyPr>
            <a:normAutofit/>
          </a:bodyPr>
          <a:lstStyle/>
          <a:p>
            <a:pPr lvl="0">
              <a:buClr>
                <a:srgbClr val="FF388C"/>
              </a:buClr>
            </a:pPr>
            <a:r>
              <a:rPr lang="ru-RU" sz="4400" dirty="0">
                <a:solidFill>
                  <a:prstClr val="white"/>
                </a:solidFill>
              </a:rPr>
              <a:t>Состав воздуха поддерживается за счет постоянно идущих процессов:  использование газов живыми организмами и выделение их в </a:t>
            </a:r>
            <a:r>
              <a:rPr lang="ru-RU" sz="4400" dirty="0" err="1">
                <a:solidFill>
                  <a:prstClr val="white"/>
                </a:solidFill>
              </a:rPr>
              <a:t>атомсферу</a:t>
            </a:r>
            <a:r>
              <a:rPr lang="ru-RU" sz="4400" dirty="0">
                <a:solidFill>
                  <a:prstClr val="whit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2771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1323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Границы слоев атмосферы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6088"/>
          </a:xfrm>
        </p:spPr>
        <p:txBody>
          <a:bodyPr>
            <a:normAutofit/>
          </a:bodyPr>
          <a:lstStyle/>
          <a:p>
            <a:pPr lvl="0">
              <a:buClr>
                <a:srgbClr val="FF388C"/>
              </a:buClr>
            </a:pPr>
            <a:r>
              <a:rPr lang="ru-RU" sz="4400" dirty="0">
                <a:solidFill>
                  <a:prstClr val="white"/>
                </a:solidFill>
              </a:rPr>
              <a:t>Тропосфера – до 18 км</a:t>
            </a:r>
          </a:p>
          <a:p>
            <a:pPr lvl="0">
              <a:buClr>
                <a:srgbClr val="FF388C"/>
              </a:buClr>
            </a:pPr>
            <a:r>
              <a:rPr lang="ru-RU" sz="4400" dirty="0" smtClean="0">
                <a:solidFill>
                  <a:prstClr val="white"/>
                </a:solidFill>
              </a:rPr>
              <a:t>Стратосфера  </a:t>
            </a:r>
            <a:r>
              <a:rPr lang="ru-RU" sz="4400" dirty="0">
                <a:solidFill>
                  <a:prstClr val="white"/>
                </a:solidFill>
              </a:rPr>
              <a:t>- до 55 км</a:t>
            </a:r>
          </a:p>
          <a:p>
            <a:pPr lvl="0">
              <a:buClr>
                <a:srgbClr val="FF388C"/>
              </a:buClr>
            </a:pPr>
            <a:r>
              <a:rPr lang="ru-RU" sz="4400" dirty="0" err="1">
                <a:solidFill>
                  <a:prstClr val="white"/>
                </a:solidFill>
              </a:rPr>
              <a:t>Мезофера</a:t>
            </a:r>
            <a:r>
              <a:rPr lang="ru-RU" sz="4400" dirty="0">
                <a:solidFill>
                  <a:prstClr val="white"/>
                </a:solidFill>
              </a:rPr>
              <a:t> – до 80 км</a:t>
            </a:r>
          </a:p>
          <a:p>
            <a:pPr lvl="0">
              <a:buClr>
                <a:srgbClr val="FF388C"/>
              </a:buClr>
            </a:pPr>
            <a:r>
              <a:rPr lang="ru-RU" sz="4400" dirty="0" smtClean="0">
                <a:solidFill>
                  <a:prstClr val="white"/>
                </a:solidFill>
              </a:rPr>
              <a:t>Ионосфера </a:t>
            </a:r>
            <a:r>
              <a:rPr lang="ru-RU" sz="4400" dirty="0">
                <a:solidFill>
                  <a:prstClr val="white"/>
                </a:solidFill>
              </a:rPr>
              <a:t>– до 800 км</a:t>
            </a:r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2386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8733"/>
            <a:ext cx="7056784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6165304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Схема строения атмосферы</a:t>
            </a:r>
            <a:endParaRPr lang="ru-RU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6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4006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Тропосфера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- нижний, наиболее плотный слой атмосферы, прилегающий к поверхности земли В этом слое находится 4/5 всей массы воздуха.</a:t>
            </a: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 тропосфере сосредоточено  около  80% водяных паров атмосферы.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При удалении от поверхности земли в тропосфере происходит понижение температуры воздуха на 6</a:t>
            </a:r>
            <a:r>
              <a:rPr lang="ru-RU" sz="2800" baseline="30000" dirty="0" smtClean="0">
                <a:latin typeface="Arial" pitchFamily="34" charset="0"/>
                <a:cs typeface="Arial" pitchFamily="34" charset="0"/>
              </a:rPr>
              <a:t>0 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С на каждый километр.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52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964488" cy="6624736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На высоте 16-18 км плавное понижение температуры  прекращается и она остается здесь постоянной - -60-70 </a:t>
            </a:r>
            <a:r>
              <a:rPr lang="ru-RU" sz="3200" baseline="300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0  </a:t>
            </a:r>
            <a:r>
              <a:rPr lang="ru-RU" sz="32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. Этот небольшой слой называется </a:t>
            </a: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тропопаузой</a:t>
            </a:r>
            <a:r>
              <a:rPr lang="ru-RU" sz="3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Следующий слой атмосферы – </a:t>
            </a: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стратосфера.</a:t>
            </a:r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Занимает высоту 20-50 км от поверхности земли. Воздух в ней разряжен, содержится небольшое количество влаги. Температура  в стратосфере повышается на 1-2 </a:t>
            </a:r>
            <a:r>
              <a:rPr lang="ru-RU" sz="3200" baseline="30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0  </a:t>
            </a:r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 на каждый километр и в </a:t>
            </a: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стратопаузе</a:t>
            </a:r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(50-55 км) температура доходит до нуля.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45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91276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itchFamily="34" charset="0"/>
                <a:cs typeface="Arial" pitchFamily="34" charset="0"/>
              </a:rPr>
              <a:t>На высоте 55-80 км располагается </a:t>
            </a:r>
            <a:r>
              <a:rPr lang="ru-RU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мезосфера.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В этом слое температура понижается на 2-3 </a:t>
            </a:r>
            <a:r>
              <a:rPr lang="ru-RU" sz="3600" baseline="300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0  </a:t>
            </a:r>
            <a:r>
              <a:rPr lang="ru-RU" sz="36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 на каждый километр от поверхности земли  и на высоте 80 км в мезопаузе достигает –</a:t>
            </a:r>
          </a:p>
          <a:p>
            <a:pPr marL="64008" indent="0">
              <a:buNone/>
            </a:pPr>
            <a:r>
              <a:rPr lang="ru-RU" sz="36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-70,-90</a:t>
            </a:r>
            <a:r>
              <a:rPr lang="ru-RU" sz="3600" baseline="300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aseline="30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0  </a:t>
            </a:r>
            <a:r>
              <a:rPr lang="ru-RU" sz="36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С.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Ионосфера</a:t>
            </a:r>
            <a:r>
              <a:rPr lang="ru-RU" sz="36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-  слой атмосферы простирается до 800 км. Здесь встречаются только отдельные молекулы, атомы, ионы, плотность которых в миллионы раз меньше, чем у поверхности земли.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39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Файл:Air pollution by diesel locomoti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42910" y="1347415"/>
            <a:ext cx="814393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…</a:t>
            </a:r>
            <a:r>
              <a:rPr lang="ru-RU" sz="2800" b="1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это </a:t>
            </a: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привнесение в нее примесей, которые не содержатся в природном воздухе или изменя­ют соотношение между ингредиентами природного состава воздуха. 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Загрязнение атмосферы-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…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954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Прямоугольник 1"/>
          <p:cNvSpPr>
            <a:spLocks noGrp="1" noChangeArrowheads="1"/>
          </p:cNvSpPr>
          <p:nvPr>
            <p:ph type="title"/>
          </p:nvPr>
        </p:nvSpPr>
        <p:spPr>
          <a:xfrm>
            <a:off x="900113" y="260350"/>
            <a:ext cx="7910512" cy="1081088"/>
          </a:xfrm>
          <a:noFill/>
        </p:spPr>
        <p:txBody>
          <a:bodyPr anchorCtr="1">
            <a:normAutofit fontScale="90000"/>
          </a:bodyPr>
          <a:lstStyle/>
          <a:p>
            <a:pPr eaLnBrk="1" hangingPunct="1"/>
            <a:r>
              <a:rPr lang="ru-RU" sz="4200" b="1" dirty="0" smtClean="0">
                <a:solidFill>
                  <a:srgbClr val="FF3399"/>
                </a:solidFill>
              </a:rPr>
              <a:t>Загрязнение атмосферы.</a:t>
            </a:r>
            <a:r>
              <a:rPr lang="ru-RU" sz="4200" dirty="0" smtClean="0">
                <a:solidFill>
                  <a:srgbClr val="FF3399"/>
                </a:solidFill>
              </a:rPr>
              <a:t/>
            </a:r>
            <a:br>
              <a:rPr lang="ru-RU" sz="4200" dirty="0" smtClean="0">
                <a:solidFill>
                  <a:srgbClr val="FF3399"/>
                </a:solidFill>
              </a:rPr>
            </a:br>
            <a:endParaRPr lang="ru-RU" sz="4200" dirty="0" smtClean="0">
              <a:solidFill>
                <a:srgbClr val="FF3399"/>
              </a:solidFill>
            </a:endParaRPr>
          </a:p>
        </p:txBody>
      </p:sp>
      <p:sp>
        <p:nvSpPr>
          <p:cNvPr id="4098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980728"/>
            <a:ext cx="8229600" cy="566298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Tx/>
              <a:buNone/>
            </a:pPr>
            <a:r>
              <a:rPr lang="ru-RU" sz="4000" b="1" i="1" u="sng" dirty="0" smtClean="0">
                <a:solidFill>
                  <a:srgbClr val="FFFF00"/>
                </a:solidFill>
              </a:rPr>
              <a:t>Загрязнения атмосферы</a:t>
            </a:r>
            <a:r>
              <a:rPr lang="ru-RU" sz="4000" dirty="0" smtClean="0">
                <a:solidFill>
                  <a:srgbClr val="FFFF00"/>
                </a:solidFill>
              </a:rPr>
              <a:t> - это самый мощный, постоянно действующий фактор воздействия на растения, животных, микроорганизмы; на качество жизни человека</a:t>
            </a:r>
            <a:r>
              <a:rPr lang="ru-RU" sz="4000" dirty="0" smtClean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722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Рис. 71. Источники загрязнения атмосферы"/>
          <p:cNvPicPr>
            <a:picLocks noGrp="1" noChangeAspect="1" noChangeArrowheads="1"/>
          </p:cNvPicPr>
          <p:nvPr>
            <p:ph idx="1"/>
          </p:nvPr>
        </p:nvPicPr>
        <p:blipFill>
          <a:blip r:embed="rId2" r:link="rId3"/>
          <a:srcRect/>
          <a:stretch>
            <a:fillRect/>
          </a:stretch>
        </p:blipFill>
        <p:spPr>
          <a:xfrm>
            <a:off x="611188" y="260350"/>
            <a:ext cx="7921625" cy="6481763"/>
          </a:xfrm>
          <a:noFill/>
        </p:spPr>
      </p:pic>
    </p:spTree>
    <p:extLst>
      <p:ext uri="{BB962C8B-B14F-4D97-AF65-F5344CB8AC3E}">
        <p14:creationId xmlns:p14="http://schemas.microsoft.com/office/powerpoint/2010/main" val="207100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71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4211638" cy="6858000"/>
          </a:xfrm>
          <a:noFill/>
        </p:spPr>
      </p:pic>
      <p:pic>
        <p:nvPicPr>
          <p:cNvPr id="7172" name="Picture 3" descr="C:\Documents and Settings\Admin\Рабочий стол\Air_.pollution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3225" y="0"/>
            <a:ext cx="4930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283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C:\Documents and Settings\Admin\Рабочий стол\090ff194e3b1824e7d345fb7b4f405c4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500563" cy="6858000"/>
          </a:xfrm>
          <a:noFill/>
        </p:spPr>
      </p:pic>
      <p:pic>
        <p:nvPicPr>
          <p:cNvPr id="17411" name="Picture 2" descr="C:\Documents and Settings\Admin\Рабочий стол\smokestack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"/>
            <a:ext cx="4643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33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Загрязнения.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4800" y="1600200"/>
            <a:ext cx="8540750" cy="442277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Промышленные заводы, выхлопы машин,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  авиатранспорт, ракетно-космическая техника, вулканические выбросы – это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  основные источники загрязнения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  окружающего нас воздуха</a:t>
            </a:r>
            <a:r>
              <a:rPr lang="ru-RU" dirty="0" smtClean="0"/>
              <a:t>. </a:t>
            </a:r>
          </a:p>
        </p:txBody>
      </p:sp>
      <p:pic>
        <p:nvPicPr>
          <p:cNvPr id="3076" name="Picture 5" descr="Картинка 8 из 13604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4648200"/>
            <a:ext cx="236220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7" descr="Картинка 8 из 5431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7200" y="4648200"/>
            <a:ext cx="19812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9" descr="Картинка 19 из 27417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48400" y="2514600"/>
            <a:ext cx="24955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1" descr="Картинка 29 из 63678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" y="5257800"/>
            <a:ext cx="1676400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13" descr="Картинка 55 из 582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29200" y="3276600"/>
            <a:ext cx="1176338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909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Загрязнения в зависимости от формы материи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4040"/>
          </a:xfrm>
        </p:spPr>
        <p:txBody>
          <a:bodyPr/>
          <a:lstStyle/>
          <a:p>
            <a:pPr lvl="0" algn="ctr">
              <a:lnSpc>
                <a:spcPct val="80000"/>
              </a:lnSpc>
              <a:buClr>
                <a:srgbClr val="FF388C"/>
              </a:buClr>
              <a:buNone/>
            </a:pPr>
            <a:r>
              <a:rPr lang="ru-RU" sz="2400" b="1" i="1" dirty="0" smtClean="0">
                <a:solidFill>
                  <a:srgbClr val="FFC000"/>
                </a:solidFill>
              </a:rPr>
              <a:t>           </a:t>
            </a:r>
            <a:endParaRPr lang="ru-RU" sz="2400" b="1" i="1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997839"/>
            <a:ext cx="864096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Вещественные</a:t>
            </a:r>
            <a:r>
              <a:rPr lang="ru-RU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(механические, химические и биологические загрязнения в виде примесей),</a:t>
            </a:r>
            <a:endParaRPr lang="ru-RU" sz="3200" dirty="0"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2. </a:t>
            </a: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Энергетические</a:t>
            </a:r>
            <a:r>
              <a:rPr lang="ru-RU" sz="3200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(тепловые, аку­стические, электромагнитные и ионизирующие излучения) </a:t>
            </a:r>
            <a:endParaRPr lang="ru-RU" sz="3200" dirty="0"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3.</a:t>
            </a:r>
            <a:r>
              <a:rPr lang="ru-RU" sz="32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Вещественно</a:t>
            </a:r>
            <a:r>
              <a:rPr lang="ru-RU" sz="32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r>
              <a:rPr lang="ru-RU" sz="32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энергетические</a:t>
            </a:r>
            <a:r>
              <a:rPr lang="ru-RU" sz="32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(радионуклиды</a:t>
            </a:r>
            <a:r>
              <a:rPr lang="ru-RU" sz="3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).</a:t>
            </a:r>
          </a:p>
          <a:p>
            <a:pPr indent="180340" algn="just">
              <a:spcAft>
                <a:spcPts val="0"/>
              </a:spcAft>
            </a:pPr>
            <a:endParaRPr lang="ru-RU" sz="36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indent="180340" algn="just">
              <a:spcAft>
                <a:spcPts val="0"/>
              </a:spcAft>
            </a:pPr>
            <a:endParaRPr lang="ru-RU" sz="1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6925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2152"/>
          </a:xfrm>
        </p:spPr>
        <p:txBody>
          <a:bodyPr/>
          <a:lstStyle/>
          <a:p>
            <a:r>
              <a:rPr lang="ru-RU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Автомобили на сегодняшний день В Казахстане одна из главных причин загрязнения воздуха в городах. Сейчас в мире их насчитывается более полумиллиарда. Выбросы от автомобилей в городах особенно опасны тем, что загрязняют воздух в основном на уровне 60- 90 см от поверхности Земли и особенно на участках автотрасс, где стоят </a:t>
            </a:r>
            <a:r>
              <a:rPr lang="ru-RU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светофоры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1982"/>
            <a:ext cx="4498975" cy="385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31" y="3291982"/>
            <a:ext cx="4645025" cy="385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362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айл:Smoke from forest fires Sheremetyevo 20100807 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22" y="-240465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2844" y="214290"/>
            <a:ext cx="90011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Основные загрязнители атмосферного воздуха: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6446" y="2204864"/>
            <a:ext cx="849694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chemeClr val="bg1"/>
                </a:solidFill>
              </a:rPr>
              <a:t>Оксид углерода;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chemeClr val="bg1"/>
                </a:solidFill>
              </a:rPr>
              <a:t>Диоксид серы;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chemeClr val="bg1"/>
                </a:solidFill>
              </a:rPr>
              <a:t>Оксиды азота;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solidFill>
                  <a:schemeClr val="bg1"/>
                </a:solidFill>
              </a:rPr>
              <a:t>Углеводроды</a:t>
            </a:r>
            <a:r>
              <a:rPr lang="ru-RU" sz="3200" b="1" dirty="0" smtClean="0">
                <a:solidFill>
                  <a:schemeClr val="bg1"/>
                </a:solidFill>
              </a:rPr>
              <a:t>: </a:t>
            </a:r>
            <a:r>
              <a:rPr lang="ru-RU" sz="3200" b="1" dirty="0" err="1" smtClean="0">
                <a:solidFill>
                  <a:schemeClr val="bg1"/>
                </a:solidFill>
              </a:rPr>
              <a:t>хлорфторуглеводороды,фенол</a:t>
            </a:r>
            <a:r>
              <a:rPr lang="ru-RU" sz="3200" b="1" dirty="0" smtClean="0">
                <a:solidFill>
                  <a:schemeClr val="bg1"/>
                </a:solidFill>
              </a:rPr>
              <a:t>, формальдегид, </a:t>
            </a:r>
            <a:r>
              <a:rPr lang="ru-RU" sz="3200" b="1" dirty="0" err="1" smtClean="0">
                <a:solidFill>
                  <a:schemeClr val="bg1"/>
                </a:solidFill>
              </a:rPr>
              <a:t>бензапирен</a:t>
            </a:r>
            <a:r>
              <a:rPr lang="ru-RU" sz="3200" b="1" dirty="0" smtClean="0">
                <a:solidFill>
                  <a:schemeClr val="bg1"/>
                </a:solidFill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chemeClr val="bg1"/>
                </a:solidFill>
              </a:rPr>
              <a:t>Тяжелые металлы (</a:t>
            </a:r>
            <a:r>
              <a:rPr lang="en-US" sz="3200" b="1" dirty="0" err="1" smtClean="0">
                <a:solidFill>
                  <a:schemeClr val="bg1"/>
                </a:solidFill>
              </a:rPr>
              <a:t>Pb</a:t>
            </a:r>
            <a:r>
              <a:rPr lang="ru-RU" sz="3200" b="1" dirty="0" smtClean="0">
                <a:solidFill>
                  <a:schemeClr val="bg1"/>
                </a:solidFill>
              </a:rPr>
              <a:t>,</a:t>
            </a:r>
            <a:r>
              <a:rPr lang="en-US" sz="3200" b="1" dirty="0" smtClean="0">
                <a:solidFill>
                  <a:schemeClr val="bg1"/>
                </a:solidFill>
              </a:rPr>
              <a:t>Cu, Zn, Cr, Cd</a:t>
            </a:r>
            <a:r>
              <a:rPr lang="ru-RU" sz="3200" b="1" dirty="0" smtClean="0">
                <a:solidFill>
                  <a:schemeClr val="bg1"/>
                </a:solidFill>
              </a:rPr>
              <a:t>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chemeClr val="bg1"/>
                </a:solidFill>
              </a:rPr>
              <a:t>Частицы пыли, сажи, дыма.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32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73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16632"/>
            <a:ext cx="8352928" cy="685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</a:t>
            </a:r>
            <a:r>
              <a:rPr lang="ru-RU" sz="3800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регионального загрязнения </a:t>
            </a:r>
            <a:r>
              <a:rPr lang="ru-RU" sz="3800" dirty="0" smtClean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атмосферы</a:t>
            </a:r>
            <a:r>
              <a:rPr lang="ru-RU" dirty="0" smtClean="0"/>
              <a:t> </a:t>
            </a:r>
          </a:p>
          <a:p>
            <a:pPr marL="448056" lvl="0" indent="-384048">
              <a:spcBef>
                <a:spcPct val="20000"/>
              </a:spcBef>
              <a:buClr>
                <a:srgbClr val="FF388C"/>
              </a:buClr>
              <a:buSzPct val="80000"/>
              <a:buFont typeface="Wingdings 2"/>
              <a:buChar char=""/>
            </a:pPr>
            <a:r>
              <a:rPr lang="ru-RU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Вредное воздействие на организм человека, животных и  на растения</a:t>
            </a:r>
          </a:p>
          <a:p>
            <a:pPr marL="448056" lvl="0" indent="-384048">
              <a:spcBef>
                <a:spcPct val="20000"/>
              </a:spcBef>
              <a:buClr>
                <a:srgbClr val="FF388C"/>
              </a:buClr>
              <a:buSzPct val="80000"/>
              <a:buFont typeface="Wingdings 2"/>
              <a:buChar char=""/>
            </a:pPr>
            <a:r>
              <a:rPr lang="ru-RU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Смоги - смесь дыма, тумана, пыли</a:t>
            </a:r>
          </a:p>
          <a:p>
            <a:pPr marL="448056" lvl="0" indent="-384048">
              <a:spcBef>
                <a:spcPct val="20000"/>
              </a:spcBef>
              <a:buClr>
                <a:srgbClr val="FF388C"/>
              </a:buClr>
              <a:buSzPct val="80000"/>
              <a:buFont typeface="Wingdings 2"/>
              <a:buChar char=""/>
            </a:pPr>
            <a:r>
              <a:rPr lang="ru-RU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Лондонский тип смога возникает зимой при НМУ и температурной инверсии</a:t>
            </a:r>
          </a:p>
          <a:p>
            <a:pPr marL="448056" lvl="0" indent="-384048">
              <a:spcBef>
                <a:spcPct val="20000"/>
              </a:spcBef>
              <a:buClr>
                <a:srgbClr val="FF388C"/>
              </a:buClr>
              <a:buSzPct val="80000"/>
              <a:buFont typeface="Wingdings 2"/>
              <a:buChar char=""/>
            </a:pPr>
            <a:r>
              <a:rPr lang="ru-RU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Лос-</a:t>
            </a:r>
            <a:r>
              <a:rPr lang="ru-RU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анжелевский</a:t>
            </a:r>
            <a:r>
              <a:rPr lang="ru-RU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 смога или фотохимический – при высоких температурах воздуха, безветрии и перенасыщении воздуха выхлопными газами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665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13234"/>
          </a:xfrm>
        </p:spPr>
        <p:txBody>
          <a:bodyPr>
            <a:noAutofit/>
          </a:bodyPr>
          <a:lstStyle/>
          <a:p>
            <a:r>
              <a:rPr lang="ru-RU" sz="4000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глобального загрязнения атмосферного воздуха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30064"/>
          </a:xfrm>
        </p:spPr>
        <p:txBody>
          <a:bodyPr/>
          <a:lstStyle/>
          <a:p>
            <a:pPr lvl="0">
              <a:buClr>
                <a:srgbClr val="FF388C"/>
              </a:buClr>
            </a:pPr>
            <a:r>
              <a:rPr lang="ru-RU" sz="4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парникового эффекта: парниковые газы – </a:t>
            </a:r>
            <a:r>
              <a:rPr lang="en-US" sz="4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CO2, CH4, </a:t>
            </a:r>
            <a:r>
              <a:rPr lang="ru-RU" sz="4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ХФУ,</a:t>
            </a:r>
            <a:r>
              <a:rPr lang="en-US" sz="4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NOx</a:t>
            </a:r>
            <a:r>
              <a:rPr lang="en-US" sz="4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4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FF388C"/>
              </a:buClr>
            </a:pPr>
            <a:r>
              <a:rPr lang="ru-RU" sz="4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озонового слоя;</a:t>
            </a:r>
          </a:p>
          <a:p>
            <a:pPr lvl="0">
              <a:buClr>
                <a:srgbClr val="FF388C"/>
              </a:buClr>
            </a:pPr>
            <a:r>
              <a:rPr lang="ru-RU" sz="4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Выпадение кислотных дождей: </a:t>
            </a:r>
            <a:r>
              <a:rPr lang="en-US" sz="4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SO2, </a:t>
            </a:r>
            <a:r>
              <a:rPr lang="en-US" sz="4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NOx</a:t>
            </a:r>
            <a:r>
              <a:rPr lang="en-US" sz="4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02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7210"/>
          </a:xfrm>
        </p:spPr>
        <p:txBody>
          <a:bodyPr>
            <a:normAutofit fontScale="90000"/>
          </a:bodyPr>
          <a:lstStyle/>
          <a:p>
            <a:r>
              <a:rPr lang="ru-RU" sz="3800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защите атмосферы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30064"/>
          </a:xfrm>
        </p:spPr>
        <p:txBody>
          <a:bodyPr>
            <a:normAutofit lnSpcReduction="10000"/>
          </a:bodyPr>
          <a:lstStyle/>
          <a:p>
            <a:pPr marL="0" lvl="0">
              <a:spcBef>
                <a:spcPts val="0"/>
              </a:spcBef>
              <a:buClr>
                <a:srgbClr val="FF388C"/>
              </a:buClr>
            </a:pP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Мероприятия, направленные на </a:t>
            </a:r>
            <a:r>
              <a:rPr lang="ru-RU" sz="3200" b="1" u="sng" dirty="0">
                <a:solidFill>
                  <a:srgbClr val="000000"/>
                </a:solidFill>
                <a:latin typeface="Times New Roman"/>
                <a:ea typeface="Times New Roman"/>
              </a:rPr>
              <a:t>сни­жение мощности выбросов</a:t>
            </a: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, т.е. уменьшение количества выбра­сываемого вещества в единицу времени;</a:t>
            </a:r>
          </a:p>
          <a:p>
            <a:pPr marL="0" lvl="0">
              <a:spcBef>
                <a:spcPts val="0"/>
              </a:spcBef>
              <a:buClr>
                <a:srgbClr val="FF388C"/>
              </a:buClr>
            </a:pP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 мероприятия, направленные на </a:t>
            </a:r>
            <a:r>
              <a:rPr lang="ru-RU" sz="3200" b="1" u="sng" dirty="0">
                <a:solidFill>
                  <a:srgbClr val="000000"/>
                </a:solidFill>
                <a:latin typeface="Times New Roman"/>
                <a:ea typeface="Times New Roman"/>
              </a:rPr>
              <a:t>защиту атмосферы путем обра­ботки и нейтрализации вредных выбросов </a:t>
            </a: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специальными системами очистки;</a:t>
            </a:r>
          </a:p>
          <a:p>
            <a:pPr marL="0" lvl="0">
              <a:spcBef>
                <a:spcPts val="0"/>
              </a:spcBef>
              <a:buClr>
                <a:srgbClr val="FF388C"/>
              </a:buClr>
            </a:pP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 мероприятия по </a:t>
            </a:r>
            <a:r>
              <a:rPr lang="ru-RU" sz="3200" b="1" u="sng" dirty="0">
                <a:solidFill>
                  <a:srgbClr val="000000"/>
                </a:solidFill>
                <a:latin typeface="Times New Roman"/>
                <a:ea typeface="Times New Roman"/>
              </a:rPr>
              <a:t>нормированию выбросов </a:t>
            </a: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как на отдельных предприятиях и устройст­вах, так и в регионе в целом.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99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ln>
                  <a:noFill/>
                </a:ln>
                <a:solidFill>
                  <a:srgbClr val="FF388C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900" b="1" dirty="0" smtClean="0">
                <a:ln>
                  <a:noFill/>
                </a:ln>
                <a:solidFill>
                  <a:srgbClr val="FF388C"/>
                </a:solidFill>
                <a:effectLst/>
                <a:latin typeface="Times New Roman"/>
                <a:ea typeface="Times New Roman"/>
              </a:rPr>
            </a:br>
            <a:r>
              <a:rPr lang="ru-RU" sz="2900" b="1" dirty="0">
                <a:ln>
                  <a:noFill/>
                </a:ln>
                <a:solidFill>
                  <a:srgbClr val="FF388C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900" b="1" dirty="0">
                <a:ln>
                  <a:noFill/>
                </a:ln>
                <a:solidFill>
                  <a:srgbClr val="FF388C"/>
                </a:solidFill>
                <a:effectLst/>
                <a:latin typeface="Times New Roman"/>
                <a:ea typeface="Times New Roman"/>
              </a:rPr>
            </a:br>
            <a:r>
              <a:rPr lang="ru-RU" sz="2900" b="1" dirty="0" smtClean="0">
                <a:ln>
                  <a:noFill/>
                </a:ln>
                <a:solidFill>
                  <a:srgbClr val="FF388C"/>
                </a:solidFill>
                <a:effectLst/>
                <a:latin typeface="Times New Roman"/>
                <a:ea typeface="Times New Roman"/>
              </a:rPr>
              <a:t>Системы </a:t>
            </a:r>
            <a:r>
              <a:rPr lang="ru-RU" sz="2900" b="1" dirty="0">
                <a:ln>
                  <a:noFill/>
                </a:ln>
                <a:solidFill>
                  <a:srgbClr val="FF388C"/>
                </a:solidFill>
                <a:effectLst/>
                <a:latin typeface="Times New Roman"/>
                <a:ea typeface="Times New Roman"/>
              </a:rPr>
              <a:t>и методы очистки воздуха</a:t>
            </a:r>
            <a:r>
              <a:rPr lang="ru-RU" sz="1800" dirty="0">
                <a:ln>
                  <a:noFill/>
                </a:ln>
                <a:solidFill>
                  <a:srgbClr val="FF388C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dirty="0">
                <a:ln>
                  <a:noFill/>
                </a:ln>
                <a:solidFill>
                  <a:srgbClr val="FF388C"/>
                </a:solidFill>
                <a:effectLst/>
                <a:latin typeface="Times New Roman"/>
                <a:ea typeface="Times New Roman"/>
              </a:rPr>
            </a:br>
            <a:r>
              <a:rPr lang="ru-RU" sz="2900" b="1" dirty="0">
                <a:ln>
                  <a:noFill/>
                </a:ln>
                <a:solidFill>
                  <a:prstClr val="white"/>
                </a:solidFill>
                <a:effectLst/>
                <a:latin typeface="Times New Roman"/>
                <a:ea typeface="Times New Roman"/>
              </a:rPr>
              <a:t> </a:t>
            </a:r>
            <a:r>
              <a:rPr lang="ru-RU" sz="1800" dirty="0">
                <a:ln>
                  <a:noFill/>
                </a:ln>
                <a:solidFill>
                  <a:prstClr val="white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1800" dirty="0">
                <a:ln>
                  <a:noFill/>
                </a:ln>
                <a:solidFill>
                  <a:prstClr val="white"/>
                </a:solidFill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>
            <a:normAutofit lnSpcReduction="10000"/>
          </a:bodyPr>
          <a:lstStyle/>
          <a:p>
            <a:pPr lvl="0" indent="457200">
              <a:buClr>
                <a:srgbClr val="FF388C"/>
              </a:buClr>
            </a:pPr>
            <a:r>
              <a:rPr lang="ru-RU" sz="2400" b="1" u="sng" dirty="0">
                <a:solidFill>
                  <a:prstClr val="white"/>
                </a:solidFill>
                <a:latin typeface="Times New Roman"/>
                <a:ea typeface="Times New Roman"/>
              </a:rPr>
              <a:t>От </a:t>
            </a:r>
            <a:r>
              <a:rPr lang="ru-RU" sz="2400" b="1" u="sng" dirty="0" err="1">
                <a:solidFill>
                  <a:prstClr val="white"/>
                </a:solidFill>
                <a:latin typeface="Times New Roman"/>
                <a:ea typeface="Times New Roman"/>
              </a:rPr>
              <a:t>пылей</a:t>
            </a:r>
            <a:r>
              <a:rPr lang="ru-RU" sz="2400" b="1" u="sng" dirty="0">
                <a:solidFill>
                  <a:prstClr val="white"/>
                </a:solidFill>
                <a:latin typeface="Times New Roman"/>
                <a:ea typeface="Times New Roman"/>
              </a:rPr>
              <a:t> </a:t>
            </a: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– сухие пылеуловители (циклоны), мокрые пылеуловители (скрубберы), электрофильтры, рукавные фильтры;</a:t>
            </a:r>
          </a:p>
          <a:p>
            <a:pPr lvl="0" indent="457200">
              <a:buClr>
                <a:srgbClr val="FF388C"/>
              </a:buClr>
            </a:pPr>
            <a:r>
              <a:rPr lang="ru-RU" sz="2400" b="1" u="sng" dirty="0">
                <a:solidFill>
                  <a:prstClr val="white"/>
                </a:solidFill>
                <a:latin typeface="Times New Roman"/>
                <a:ea typeface="Times New Roman"/>
              </a:rPr>
              <a:t>От </a:t>
            </a:r>
            <a:r>
              <a:rPr lang="ru-RU" sz="2400" b="1" u="sng" dirty="0" err="1">
                <a:solidFill>
                  <a:prstClr val="white"/>
                </a:solidFill>
                <a:latin typeface="Times New Roman"/>
                <a:ea typeface="Times New Roman"/>
              </a:rPr>
              <a:t>газопарообразных</a:t>
            </a:r>
            <a:r>
              <a:rPr lang="ru-RU" sz="2400" b="1" u="sng" dirty="0">
                <a:solidFill>
                  <a:prstClr val="white"/>
                </a:solidFill>
                <a:latin typeface="Times New Roman"/>
                <a:ea typeface="Times New Roman"/>
              </a:rPr>
              <a:t> примесей </a:t>
            </a:r>
          </a:p>
          <a:p>
            <a:pPr lvl="0" indent="0">
              <a:buClr>
                <a:srgbClr val="FF388C"/>
              </a:buClr>
              <a:buNone/>
            </a:pP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- </a:t>
            </a:r>
            <a:r>
              <a:rPr lang="ru-RU" sz="2400" b="1" dirty="0" err="1">
                <a:solidFill>
                  <a:prstClr val="white"/>
                </a:solidFill>
                <a:latin typeface="Times New Roman"/>
                <a:ea typeface="Times New Roman"/>
              </a:rPr>
              <a:t>абсобционные</a:t>
            </a: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 (поглощение газового </a:t>
            </a:r>
            <a:r>
              <a:rPr lang="ru-RU" sz="2400" b="1" dirty="0" err="1">
                <a:solidFill>
                  <a:prstClr val="white"/>
                </a:solidFill>
                <a:latin typeface="Times New Roman"/>
                <a:ea typeface="Times New Roman"/>
              </a:rPr>
              <a:t>компанента</a:t>
            </a: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 жидкостью); </a:t>
            </a:r>
          </a:p>
          <a:p>
            <a:pPr lvl="0" indent="0">
              <a:buClr>
                <a:srgbClr val="FF388C"/>
              </a:buClr>
              <a:buNone/>
            </a:pP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 - адсорбционный (поглощение газового  </a:t>
            </a:r>
            <a:r>
              <a:rPr lang="ru-RU" sz="2400" b="1" dirty="0" err="1">
                <a:solidFill>
                  <a:prstClr val="white"/>
                </a:solidFill>
                <a:latin typeface="Times New Roman"/>
                <a:ea typeface="Times New Roman"/>
              </a:rPr>
              <a:t>компанента</a:t>
            </a: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  твердым сорбентом); </a:t>
            </a:r>
          </a:p>
          <a:p>
            <a:pPr lvl="0" indent="0">
              <a:buClr>
                <a:srgbClr val="FF388C"/>
              </a:buClr>
              <a:buNone/>
            </a:pP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- </a:t>
            </a:r>
            <a:r>
              <a:rPr lang="ru-RU" sz="2400" b="1" dirty="0" err="1">
                <a:solidFill>
                  <a:prstClr val="white"/>
                </a:solidFill>
                <a:latin typeface="Times New Roman"/>
                <a:ea typeface="Times New Roman"/>
              </a:rPr>
              <a:t>хемосорбционные</a:t>
            </a: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  (поглощение газов и паров  твердыми или жидкими </a:t>
            </a:r>
            <a:r>
              <a:rPr lang="ru-RU" sz="2400" b="1" dirty="0" err="1">
                <a:solidFill>
                  <a:prstClr val="white"/>
                </a:solidFill>
                <a:latin typeface="Times New Roman"/>
                <a:ea typeface="Times New Roman"/>
              </a:rPr>
              <a:t>поглатителями</a:t>
            </a: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 с образованием химических соединений):</a:t>
            </a:r>
          </a:p>
          <a:p>
            <a:pPr lvl="0" indent="0">
              <a:buClr>
                <a:srgbClr val="FF388C"/>
              </a:buClr>
              <a:buNone/>
            </a:pPr>
            <a:r>
              <a:rPr lang="ru-RU" sz="2400" dirty="0">
                <a:solidFill>
                  <a:prstClr val="white"/>
                </a:solidFill>
                <a:latin typeface="Times New Roman"/>
                <a:ea typeface="Times New Roman"/>
              </a:rPr>
              <a:t>- т</a:t>
            </a: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ермические (высокотемпературное дожигание)</a:t>
            </a:r>
            <a:b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</a:b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- каталитические (использование катализатора)</a:t>
            </a:r>
          </a:p>
          <a:p>
            <a:pPr lvl="0" indent="0">
              <a:buClr>
                <a:srgbClr val="FF388C"/>
              </a:buClr>
              <a:buNone/>
            </a:pPr>
            <a:r>
              <a:rPr lang="ru-RU" sz="2400" b="1" u="sng" dirty="0">
                <a:solidFill>
                  <a:prstClr val="white"/>
                </a:solidFill>
                <a:latin typeface="Times New Roman"/>
                <a:ea typeface="Times New Roman"/>
              </a:rPr>
              <a:t>От туманов </a:t>
            </a:r>
            <a:r>
              <a:rPr lang="ru-RU" sz="2400" b="1" dirty="0">
                <a:solidFill>
                  <a:prstClr val="white"/>
                </a:solidFill>
                <a:latin typeface="Times New Roman"/>
                <a:ea typeface="Times New Roman"/>
              </a:rPr>
              <a:t>-  туманоуловители (волокнистые фильтры)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609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1054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147248" cy="8572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Последствия регионального загрязнения атмосферы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525805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Вредное воздействие на организм человека, животных и  на растения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Смоги - смесь дыма, тумана, пыли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Лондонский тип смога возникает зимой при НМУ и температурной инверсии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Лос-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анжелевский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тип смога или фотохимический – при высоких температурах воздуха, безветрии и перенасыщении воздуха выхлопными газами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50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800" dirty="0">
                <a:ln w="6350">
                  <a:solidFill>
                    <a:srgbClr val="FF388C">
                      <a:shade val="43000"/>
                    </a:srgbClr>
                  </a:solidFill>
                </a:ln>
                <a:solidFill>
                  <a:srgbClr val="FF388C">
                    <a:tint val="83000"/>
                    <a:satMod val="1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Последствия глобального загрязнения атмосферного воздуха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FF388C"/>
              </a:buClr>
            </a:pPr>
            <a:r>
              <a:rPr lang="ru-RU" sz="4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Возникновение парникового эффекта: парниковые газы – </a:t>
            </a:r>
            <a:r>
              <a:rPr lang="en-US" sz="4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CO2, CH4, </a:t>
            </a:r>
            <a:r>
              <a:rPr lang="ru-RU" sz="4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ХФУ,</a:t>
            </a:r>
            <a:r>
              <a:rPr lang="en-US" sz="4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</a:t>
            </a:r>
            <a:r>
              <a:rPr lang="en-US" sz="4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ru-RU" sz="4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FF388C"/>
              </a:buClr>
            </a:pPr>
            <a:r>
              <a:rPr lang="ru-RU" sz="4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озонового слоя;</a:t>
            </a:r>
          </a:p>
          <a:p>
            <a:pPr lvl="0">
              <a:buClr>
                <a:srgbClr val="FF388C"/>
              </a:buClr>
            </a:pPr>
            <a:r>
              <a:rPr lang="ru-RU" sz="4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Выпадение кислотных дождей: </a:t>
            </a:r>
            <a:r>
              <a:rPr lang="en-US" sz="4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SO2, </a:t>
            </a:r>
            <a:r>
              <a:rPr lang="en-US" sz="4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NOx</a:t>
            </a:r>
            <a:r>
              <a:rPr lang="en-US" sz="4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10827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28</TotalTime>
  <Words>847</Words>
  <Application>Microsoft Office PowerPoint</Application>
  <PresentationFormat>Экран (4:3)</PresentationFormat>
  <Paragraphs>95</Paragraphs>
  <Slides>28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Calibri</vt:lpstr>
      <vt:lpstr>Century Gothic</vt:lpstr>
      <vt:lpstr>Times New Roman</vt:lpstr>
      <vt:lpstr>Verdana</vt:lpstr>
      <vt:lpstr>Wingdings</vt:lpstr>
      <vt:lpstr>Wingdings 2</vt:lpstr>
      <vt:lpstr>Яркая</vt:lpstr>
      <vt:lpstr>АТМОСФЕРА И ЕЕ СОВРЕМЕННЫЕ ЭКОЛОГИЧЕСКИЕ ПРОБЛЕМЫ УСТОЙЧИВОСТИ</vt:lpstr>
      <vt:lpstr>ПЛАН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Границы слоев атмосферы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Загрязнение атмосферы. </vt:lpstr>
      <vt:lpstr>Презентация PowerPoint</vt:lpstr>
      <vt:lpstr>Презентация PowerPoint</vt:lpstr>
      <vt:lpstr>Презентация PowerPoint</vt:lpstr>
      <vt:lpstr>Загрязнения.</vt:lpstr>
      <vt:lpstr>Загрязнения в зависимости от формы материи</vt:lpstr>
      <vt:lpstr>Презентация PowerPoint</vt:lpstr>
      <vt:lpstr>Презентация PowerPoint</vt:lpstr>
      <vt:lpstr>Презентация PowerPoint</vt:lpstr>
      <vt:lpstr>Последствия глобального загрязнения атмосферного воздуха</vt:lpstr>
      <vt:lpstr>Мероприятия по защите атмосферы</vt:lpstr>
      <vt:lpstr>  Системы и методы очистки воздуха   </vt:lpstr>
      <vt:lpstr>Презентация PowerPoint</vt:lpstr>
      <vt:lpstr>Последствия регионального загрязнения атмосферы</vt:lpstr>
      <vt:lpstr>Последствия глобального загрязнения атмосферного воздуха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АТМОСФЕРА И ЕЕ СОВРЕМЕННЫЕ ЭКОЛОГИЧЕСКИЕ ПРОБЛЕМЫ УСТОЙЧИВОСТИ</dc:title>
  <dc:creator>Илья</dc:creator>
  <cp:lastModifiedBy>Тамара Бондарева</cp:lastModifiedBy>
  <cp:revision>8</cp:revision>
  <dcterms:created xsi:type="dcterms:W3CDTF">2019-03-19T01:21:53Z</dcterms:created>
  <dcterms:modified xsi:type="dcterms:W3CDTF">2019-03-19T04:32:20Z</dcterms:modified>
</cp:coreProperties>
</file>